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92" r:id="rId4"/>
    <p:sldId id="263" r:id="rId5"/>
    <p:sldId id="293" r:id="rId6"/>
    <p:sldId id="262" r:id="rId7"/>
    <p:sldId id="295" r:id="rId8"/>
    <p:sldId id="297" r:id="rId9"/>
    <p:sldId id="296" r:id="rId10"/>
    <p:sldId id="301" r:id="rId11"/>
    <p:sldId id="270" r:id="rId12"/>
    <p:sldId id="298" r:id="rId13"/>
    <p:sldId id="299" r:id="rId14"/>
    <p:sldId id="305" r:id="rId15"/>
    <p:sldId id="302" r:id="rId16"/>
    <p:sldId id="303" r:id="rId17"/>
    <p:sldId id="304" r:id="rId18"/>
    <p:sldId id="306" r:id="rId19"/>
    <p:sldId id="307" r:id="rId20"/>
    <p:sldId id="272" r:id="rId21"/>
    <p:sldId id="277" r:id="rId22"/>
    <p:sldId id="278" r:id="rId23"/>
    <p:sldId id="280" r:id="rId24"/>
    <p:sldId id="286" r:id="rId25"/>
    <p:sldId id="281" r:id="rId26"/>
    <p:sldId id="291" r:id="rId27"/>
    <p:sldId id="287" r:id="rId28"/>
    <p:sldId id="282" r:id="rId29"/>
    <p:sldId id="283" r:id="rId30"/>
    <p:sldId id="284" r:id="rId31"/>
    <p:sldId id="300" r:id="rId32"/>
    <p:sldId id="285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A8B153-E51B-464A-BA01-F2B859F9E3A4}" v="407" dt="2020-09-12T06:57:20.065"/>
    <p1510:client id="{6AA02A33-A767-4F16-A289-53A72E3921D9}" v="696" dt="2020-09-12T13:23:42.279"/>
    <p1510:client id="{6DF09516-D930-4826-AE3C-106FF781FB8C}" v="3867" dt="2020-09-12T13:41:04.443"/>
    <p1510:client id="{B621D946-3C09-4E65-9C08-742E768B22EB}" v="2960" dt="2020-09-12T13:54:02.749"/>
    <p1510:client id="{F8B4B333-CC63-4355-9FC5-CCAFBB0F8FCA}" v="6103" dt="2020-09-12T13:57:46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 snapToGrid="0">
      <p:cViewPr>
        <p:scale>
          <a:sx n="75" d="100"/>
          <a:sy n="75" d="100"/>
        </p:scale>
        <p:origin x="22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5D83-FE77-4D94-ABE9-8E43A97FD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BF72A-3088-457C-988C-A6C148050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3F693-5503-4079-88CB-B2CA7EF3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71EE3-53E1-4384-B7FE-EF0320B6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B29A7-010C-492F-B854-366CE153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83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CD49-73B2-4E6D-AB4A-A2F32604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E0745-0D0D-455B-BCD1-9D5D3CF20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813C-154B-4A28-85FA-990ED626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69682-649E-4CB4-A70F-840A12F4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C7C84-22BA-4465-9EE2-AA6077CB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709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71042-4567-47FC-856D-F2CF15055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12DA6-A9BA-4CF3-BD2E-4F6C682B6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7D80B-6B66-432D-96C3-69F568ABF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2E2C6-153E-4EFB-9C60-C7285BBA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428E-417C-40CB-B0A3-7E380C59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34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0991-126E-4DE1-ACBD-CD946C9D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34742-5AB1-46FD-A823-C450929AD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8CA9B-5D1C-4457-8599-2ABAB1EA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74FCD-B8FD-4642-82E4-78A02F5F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D7E75-FC49-45A3-889F-4A2D87C2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75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E40A-325C-47A2-855D-2E5C4E30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15323-05C3-4844-BEB5-4E4359BDD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232D0-A7AE-4355-BE97-A6535C2B3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418AD-3ADA-4F6C-8004-B460DF1D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47815-6EDF-4BEC-A457-11D72599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99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3B28-6093-4D7A-84DE-227C6FD1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BA259-2D8A-4527-9ED2-64D43AB2B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6350E-7AA8-42E4-AF10-1C18424C8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6B455-8036-4BA7-B986-67DFCB6A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FACF1-5CB2-4428-84BE-01702DB2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656D6-C1C9-4711-9CAE-84B3FB68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9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1D78-E28A-4199-9FBE-47A89CD3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7271C-E5D5-4A0C-B43B-C42D0C431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5A4E6-8F3E-45E5-9B2A-2E91FA336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017DF-C493-4D37-A3B5-9FBFEC0B9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2CFA6-7901-447A-9296-7FB6FDF61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34C68-DF4B-462F-AE8D-8192D05CF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AA4C7-EF40-48E5-B655-CADFA438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4D378-F33D-4BCD-8423-AF85E78A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160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CD11-CA47-462B-BA4E-76D125BC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BE65F-9005-4C3B-9A73-AD5DB94E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9004D-8E83-431C-98C2-3852947D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E1500-5E81-4DDA-A1DD-082FDD85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91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E2B11-2C09-4942-8A7D-EBF0791B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BF68B-AB46-47EC-86A0-90B4AC59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FD18-B602-417A-9E33-3CE2300F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863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2345-FDE0-4049-A420-84B67C5F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DAA41-833C-4BAB-A796-D0984C46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ABAF1-6C20-4FCA-B47D-879D57CBE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8EF37-A0B6-4B08-B7EF-60065DA5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E8A15-755E-4D60-869D-1BB45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3B307-A806-4BC5-884F-23001B62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05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D0E-94AF-407A-8489-B12D028B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44F3F7-FD48-488F-B034-B79F35ACEE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25E39-8482-48AB-9BAA-39BEE8426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F88AC-C430-4AF6-8928-810051D0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0F93B-96FE-4E2E-98D7-2CC19DA0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B5303-729C-4CDA-9E8C-00DE6A53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44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F4718-685C-4620-AC86-D3A05490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C43BD-A952-499F-8671-894C59841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10ECE-EF77-41A5-8D3D-877895BF9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A340E-B353-482E-BDAB-1844DC21C033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BAC71-465B-406B-9615-C81D8BA42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01C7F-DC0F-4CA4-AC49-35D937FB4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21F20-AAC3-42E2-B2D8-E5AAE99C38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581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5C5CC52-BEF3-4C18-914E-9461B054999C}"/>
              </a:ext>
            </a:extLst>
          </p:cNvPr>
          <p:cNvSpPr txBox="1">
            <a:spLocks/>
          </p:cNvSpPr>
          <p:nvPr/>
        </p:nvSpPr>
        <p:spPr>
          <a:xfrm>
            <a:off x="1184988" y="1913642"/>
            <a:ext cx="9576318" cy="14517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b="1" dirty="0"/>
              <a:t>Sleep Deprivation Classification using BOLD fMRI Data</a:t>
            </a:r>
          </a:p>
          <a:p>
            <a:endParaRPr lang="en-CA" sz="4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AA97E-225E-4CE9-AAF8-F7B8547687E4}"/>
              </a:ext>
            </a:extLst>
          </p:cNvPr>
          <p:cNvSpPr txBox="1">
            <a:spLocks/>
          </p:cNvSpPr>
          <p:nvPr/>
        </p:nvSpPr>
        <p:spPr>
          <a:xfrm>
            <a:off x="1617306" y="3375059"/>
            <a:ext cx="7827037" cy="8130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/>
              <a:t>CSML1030 Capstone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4D16-C4D5-4BDB-8E9C-B86EE6F554CE}"/>
              </a:ext>
            </a:extLst>
          </p:cNvPr>
          <p:cNvPicPr/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571" y="105230"/>
            <a:ext cx="2180428" cy="12333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0317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dirty="0">
                <a:solidFill>
                  <a:srgbClr val="000000"/>
                </a:solidFill>
                <a:cs typeface="Calibri Light" panose="020F0302020204030204" pitchFamily="34" charset="0"/>
              </a:rPr>
              <a:t>PYTHON RESOURCES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252196" y="992546"/>
            <a:ext cx="6148604" cy="650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Ni-Learn and </a:t>
            </a:r>
            <a:r>
              <a:rPr lang="en-CA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NiBabel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packages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NifTi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-format images (Neuroimaging Informatics Technology Initiative)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4D array-like representation with various header info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Various functions such as </a:t>
            </a:r>
            <a:r>
              <a:rPr lang="en-CA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NiftiMasker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used to clean, manipulate, transform and extract features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Powerful package but sparse documentation and no troubleshooting online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Nilearn: Machine learning for NeuroImaging in Python — Machine learning for  NeuroImaging">
            <a:extLst>
              <a:ext uri="{FF2B5EF4-FFF2-40B4-BE49-F238E27FC236}">
                <a16:creationId xmlns:a16="http://schemas.microsoft.com/office/drawing/2014/main" id="{B57A7F54-BFB9-4646-8CAA-1400DD59F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69" y="2426218"/>
            <a:ext cx="4560459" cy="23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46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4D </a:t>
            </a:r>
            <a:r>
              <a:rPr lang="en-US" sz="32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BOLD IMAGE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46079-8E3B-4836-AB22-CB7363DBC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875088"/>
            <a:ext cx="12273279" cy="4831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D8367-7CDF-47BA-99FA-9C089F4BC24A}"/>
              </a:ext>
            </a:extLst>
          </p:cNvPr>
          <p:cNvSpPr txBox="1"/>
          <p:nvPr/>
        </p:nvSpPr>
        <p:spPr>
          <a:xfrm>
            <a:off x="3763465" y="5728454"/>
            <a:ext cx="451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BOLD Image Visualized Over 100 Time Slices</a:t>
            </a:r>
          </a:p>
          <a:p>
            <a:pPr algn="ctr"/>
            <a:r>
              <a:rPr lang="en-CA" b="1" dirty="0"/>
              <a:t>(5 minutes)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500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B46079-8E3B-4836-AB22-CB7363DBC3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4" t="10250" r="28807" b="9846"/>
          <a:stretch/>
        </p:blipFill>
        <p:spPr>
          <a:xfrm>
            <a:off x="426720" y="-775314"/>
            <a:ext cx="11440160" cy="840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6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WHAT IS MASKING?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252196" y="992546"/>
            <a:ext cx="6148604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Parameters in which images were capture and shape of subject brains/images are all different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Of the 5 tasks, 2 tasks have a significantly cut-down “viewport”.</a:t>
            </a:r>
          </a:p>
        </p:txBody>
      </p:sp>
      <p:pic>
        <p:nvPicPr>
          <p:cNvPr id="15" name="Picture 14" descr="A picture containing photo, screen, large, sitting&#10;&#10;Description automatically generated">
            <a:extLst>
              <a:ext uri="{FF2B5EF4-FFF2-40B4-BE49-F238E27FC236}">
                <a16:creationId xmlns:a16="http://schemas.microsoft.com/office/drawing/2014/main" id="{823812D3-41B6-4E72-8CA2-6A18A6B13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7" y="3997071"/>
            <a:ext cx="5331177" cy="2098800"/>
          </a:xfrm>
          <a:prstGeom prst="rect">
            <a:avLst/>
          </a:prstGeom>
        </p:spPr>
      </p:pic>
      <p:pic>
        <p:nvPicPr>
          <p:cNvPr id="17" name="Picture 16" descr="A picture containing photo, sitting, screen, large&#10;&#10;Description automatically generated">
            <a:extLst>
              <a:ext uri="{FF2B5EF4-FFF2-40B4-BE49-F238E27FC236}">
                <a16:creationId xmlns:a16="http://schemas.microsoft.com/office/drawing/2014/main" id="{C9236683-B542-40D7-8E7D-5DDE39DB4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61" y="4054621"/>
            <a:ext cx="5331725" cy="209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dirty="0">
                <a:solidFill>
                  <a:srgbClr val="000000"/>
                </a:solidFill>
                <a:cs typeface="Calibri Light" panose="020F0302020204030204" pitchFamily="34" charset="0"/>
              </a:rPr>
              <a:t>MASKING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252196" y="789346"/>
            <a:ext cx="6626124" cy="604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These differences are not acceptable for an ML model – need to compare Apples to Apples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Solution: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masking and mask intersection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Mask: A 3d true/false matrix that tells a Masker where to ‘crop’ the image at all points in space and over time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Resample images to uniform shape and affine (orientation/transformation matrix)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Calculate intersection of all 860 masks to get final comparable result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3E207B1-AADC-4E59-905B-FC31EB35B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894" y="1194650"/>
            <a:ext cx="4500986" cy="3761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898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MASKING APPLICATION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A2CE3-6555-44F3-9984-047A3BD1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45" y="1042670"/>
            <a:ext cx="9727662" cy="4353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609E3-1A70-41AB-B17E-4D7C7249F5F0}"/>
              </a:ext>
            </a:extLst>
          </p:cNvPr>
          <p:cNvSpPr txBox="1"/>
          <p:nvPr/>
        </p:nvSpPr>
        <p:spPr>
          <a:xfrm>
            <a:off x="3763465" y="5728454"/>
            <a:ext cx="451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Calculated 3D mask visualized on a plane</a:t>
            </a:r>
          </a:p>
          <a:p>
            <a:pPr algn="ctr"/>
            <a:r>
              <a:rPr lang="en-CA" b="1" dirty="0"/>
              <a:t>(Faces Task)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30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MASKING APPLICATION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609E3-1A70-41AB-B17E-4D7C7249F5F0}"/>
              </a:ext>
            </a:extLst>
          </p:cNvPr>
          <p:cNvSpPr txBox="1"/>
          <p:nvPr/>
        </p:nvSpPr>
        <p:spPr>
          <a:xfrm>
            <a:off x="3763465" y="5728454"/>
            <a:ext cx="451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Calculated 3D mask visualized on a plane</a:t>
            </a:r>
          </a:p>
          <a:p>
            <a:pPr algn="ctr"/>
            <a:r>
              <a:rPr lang="en-CA" b="1" dirty="0"/>
              <a:t>(Sleepiness Task)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E6D62-F93B-4D1F-960C-A067FD4A8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26" y="1168400"/>
            <a:ext cx="9481748" cy="433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4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MASKING APPLICATION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609E3-1A70-41AB-B17E-4D7C7249F5F0}"/>
              </a:ext>
            </a:extLst>
          </p:cNvPr>
          <p:cNvSpPr txBox="1"/>
          <p:nvPr/>
        </p:nvSpPr>
        <p:spPr>
          <a:xfrm>
            <a:off x="3763465" y="5728454"/>
            <a:ext cx="451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Intersected 3D mask visualized on a plane</a:t>
            </a:r>
          </a:p>
          <a:p>
            <a:pPr algn="ctr"/>
            <a:r>
              <a:rPr lang="en-CA" b="1" dirty="0"/>
              <a:t>(Subject 9001 – Session 1)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83A9C-9394-4854-96EE-BEE31467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49" y="1053584"/>
            <a:ext cx="10164301" cy="4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INTERSECT</a:t>
            </a:r>
          </a:p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MASK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7" name="Picture 6" descr="A picture containing photo, screen, sitting, room&#10;&#10;Description automatically generated">
            <a:extLst>
              <a:ext uri="{FF2B5EF4-FFF2-40B4-BE49-F238E27FC236}">
                <a16:creationId xmlns:a16="http://schemas.microsoft.com/office/drawing/2014/main" id="{3CDFB2C5-DF53-4BD3-B1A4-5949F1AF5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47" y="193675"/>
            <a:ext cx="8024753" cy="3159218"/>
          </a:xfrm>
          <a:prstGeom prst="rect">
            <a:avLst/>
          </a:prstGeom>
        </p:spPr>
      </p:pic>
      <p:pic>
        <p:nvPicPr>
          <p:cNvPr id="9" name="Picture 8" descr="A picture containing photo, sitting, screen, monitor&#10;&#10;Description automatically generated">
            <a:extLst>
              <a:ext uri="{FF2B5EF4-FFF2-40B4-BE49-F238E27FC236}">
                <a16:creationId xmlns:a16="http://schemas.microsoft.com/office/drawing/2014/main" id="{80D6A3F4-804E-4974-B759-7CFEAA75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07" y="3505107"/>
            <a:ext cx="8024753" cy="31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FINAL </a:t>
            </a:r>
          </a:p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MASK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FB2C5-DF53-4BD3-B1A4-5949F1AF5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247" y="193675"/>
            <a:ext cx="8019552" cy="3159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6A3F4-804E-4974-B759-7CFEAA75B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407" y="3505107"/>
            <a:ext cx="8019552" cy="31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5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PROJECT PARTNER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320092" y="918483"/>
            <a:ext cx="6192468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Working with the Krembil Centre for Neuroinformatics at CAMH, the Centre for Addiction and Mental Health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Dr. Erin Dickie, Scientist and Assistant Professor, Krembil Centre for Neuroinformatics, CAMH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David Rotenberg, Operations Director, Krembil Centre for Neuroinformatics, CAMH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Various projects available – </a:t>
            </a:r>
            <a:r>
              <a:rPr lang="en-CA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goal in selecting a problem and dataset was to provide both useful academic conclusions to the CAMH scientists and to provide a challenging and educational project to the team</a:t>
            </a: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D1829E-2DBC-419C-934F-217C271DB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51"/>
          <a:stretch/>
        </p:blipFill>
        <p:spPr bwMode="auto">
          <a:xfrm>
            <a:off x="6773221" y="2015763"/>
            <a:ext cx="5098687" cy="208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4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252197" y="903549"/>
            <a:ext cx="10437273" cy="53123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000000"/>
                </a:solidFill>
                <a:latin typeface="Calibri Light"/>
                <a:cs typeface="Calibri Light"/>
              </a:rPr>
              <a:t>Niftimasker</a:t>
            </a:r>
            <a:r>
              <a:rPr lang="en-US" sz="2000">
                <a:solidFill>
                  <a:srgbClr val="000000"/>
                </a:solidFill>
                <a:latin typeface="Calibri Light"/>
                <a:cs typeface="Calibri Light"/>
              </a:rPr>
              <a:t> in </a:t>
            </a:r>
            <a:r>
              <a:rPr lang="en-US" sz="2000" err="1">
                <a:solidFill>
                  <a:srgbClr val="000000"/>
                </a:solidFill>
                <a:latin typeface="Calibri Light"/>
                <a:cs typeface="Calibri Light"/>
              </a:rPr>
              <a:t>Nilearn</a:t>
            </a:r>
            <a:r>
              <a:rPr lang="en-US" sz="2000">
                <a:solidFill>
                  <a:srgbClr val="000000"/>
                </a:solidFill>
                <a:latin typeface="Calibri Light"/>
                <a:cs typeface="Calibri Light"/>
              </a:rPr>
              <a:t> was used for feature extraction of some of the features. </a:t>
            </a:r>
            <a:endParaRPr lang="en-US" sz="200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000000"/>
                </a:solidFill>
                <a:latin typeface="Calibri Light"/>
                <a:cs typeface="Calibri Light"/>
              </a:rPr>
              <a:t>Niftimasker</a:t>
            </a:r>
            <a:r>
              <a:rPr lang="en-US" sz="2000">
                <a:solidFill>
                  <a:srgbClr val="000000"/>
                </a:solidFill>
                <a:latin typeface="Calibri Light"/>
                <a:cs typeface="Calibri Light"/>
              </a:rPr>
              <a:t> applies data transformation on </a:t>
            </a:r>
            <a:r>
              <a:rPr lang="en-US" sz="2000" err="1">
                <a:solidFill>
                  <a:srgbClr val="000000"/>
                </a:solidFill>
                <a:latin typeface="Calibri Light"/>
                <a:cs typeface="Calibri Light"/>
              </a:rPr>
              <a:t>nifti</a:t>
            </a:r>
            <a:r>
              <a:rPr lang="en-US" sz="2000">
                <a:solidFill>
                  <a:srgbClr val="000000"/>
                </a:solidFill>
                <a:latin typeface="Calibri Light"/>
                <a:cs typeface="Calibri Light"/>
              </a:rPr>
              <a:t> images and converts them into a 2D array</a:t>
            </a:r>
            <a:endParaRPr lang="en-US" sz="20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Calibri Light"/>
              <a:cs typeface="Calibri Light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Calibri Light"/>
              <a:cs typeface="Calibri Light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Calibri Light"/>
              <a:cs typeface="Calibri Light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Calibri Light"/>
              <a:cs typeface="Calibri Ligh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>
                <a:latin typeface="Calibri Light"/>
                <a:cs typeface="Calibri Light"/>
              </a:rPr>
              <a:t>To pass the features into ML models, we further flatten the array to 1D using ravel</a:t>
            </a:r>
            <a:endParaRPr lang="en-US" sz="2000">
              <a:latin typeface="Calibri Light"/>
              <a:cs typeface="Calibri Ligh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>
              <a:latin typeface="Calibri Light"/>
              <a:cs typeface="Calibri Ligh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>
                <a:latin typeface="Calibri Light"/>
                <a:cs typeface="Calibri Light"/>
              </a:rPr>
              <a:t>The resulting feature set is then collected in a </a:t>
            </a:r>
            <a:r>
              <a:rPr lang="en-CA" err="1">
                <a:latin typeface="Calibri Light"/>
                <a:cs typeface="Calibri Light"/>
              </a:rPr>
              <a:t>DataFrame</a:t>
            </a:r>
            <a:r>
              <a:rPr lang="en-CA">
                <a:latin typeface="Calibri Light"/>
                <a:cs typeface="Calibri Light"/>
              </a:rPr>
              <a:t> to be passed into the ML models</a:t>
            </a:r>
            <a:endParaRPr lang="en-CA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61392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FEATURE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EXTRACTION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A2EC69-46CF-4DA1-9465-B20F5E1A6754}"/>
              </a:ext>
            </a:extLst>
          </p:cNvPr>
          <p:cNvSpPr txBox="1"/>
          <p:nvPr/>
        </p:nvSpPr>
        <p:spPr>
          <a:xfrm>
            <a:off x="1686426" y="2197768"/>
            <a:ext cx="812733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ea typeface="+mn-lt"/>
                <a:cs typeface="+mn-lt"/>
              </a:rPr>
              <a:t>#Loading the masker file to apply to images</a:t>
            </a:r>
            <a:endParaRPr lang="en-US" sz="2000" b="1" i="1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masker = NiftiMasker(mask_img=configs.maskDataFile, standardize=False)</a:t>
            </a:r>
            <a:endParaRPr lang="en-US" sz="2000" b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1D424-0A3E-4773-BAC3-F881E274515D}"/>
              </a:ext>
            </a:extLst>
          </p:cNvPr>
          <p:cNvSpPr txBox="1"/>
          <p:nvPr/>
        </p:nvSpPr>
        <p:spPr>
          <a:xfrm>
            <a:off x="1686959" y="4155295"/>
            <a:ext cx="926030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ea typeface="+mn-lt"/>
                <a:cs typeface="+mn-lt"/>
              </a:rPr>
              <a:t>#Applying mask and flattening</a:t>
            </a:r>
            <a:endParaRPr lang="en-US" sz="2000" b="1" i="1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masked_array = masker.fit_transform(image.index_img(filepath, slice(start,end)))</a:t>
            </a:r>
            <a:endParaRPr lang="en-US" b="1"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reshaped_array = np.reshape(masked_array.ravel(), newshape=[1,-1])</a:t>
            </a:r>
            <a:endParaRPr lang="en-US" b="1"/>
          </a:p>
          <a:p>
            <a:endParaRPr 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17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4783736" y="775425"/>
            <a:ext cx="7038618" cy="28050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A" sz="2400">
                <a:latin typeface="Calibri Light"/>
                <a:cs typeface="Calibri Light"/>
              </a:rPr>
              <a:t>Raw voxel data from </a:t>
            </a:r>
            <a:r>
              <a:rPr lang="en-CA" sz="2400" err="1">
                <a:latin typeface="Calibri Light"/>
                <a:cs typeface="Calibri Light"/>
              </a:rPr>
              <a:t>NiftiMasker</a:t>
            </a:r>
            <a:r>
              <a:rPr lang="en-CA" sz="2400">
                <a:latin typeface="Calibri Light"/>
                <a:cs typeface="Calibri Light"/>
              </a:rPr>
              <a:t> combinations:</a:t>
            </a:r>
            <a:endParaRPr lang="en-US" sz="20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buFont typeface="Arial" panose="020F0302020204030204"/>
              <a:buChar char="•"/>
            </a:pPr>
            <a:r>
              <a:rPr lang="en-CA" sz="2400">
                <a:latin typeface="Calibri Light"/>
                <a:cs typeface="Calibri Light"/>
              </a:rPr>
              <a:t>Standardized = True/False</a:t>
            </a:r>
          </a:p>
          <a:p>
            <a:pPr marL="914400" lvl="1" indent="-457200">
              <a:lnSpc>
                <a:spcPct val="150000"/>
              </a:lnSpc>
              <a:buFont typeface="Arial" panose="020F0302020204030204"/>
              <a:buChar char="•"/>
            </a:pPr>
            <a:r>
              <a:rPr lang="en-CA" sz="2400">
                <a:latin typeface="Calibri Light"/>
                <a:cs typeface="Calibri Light"/>
              </a:rPr>
              <a:t>Confounds as noise filtering or not</a:t>
            </a:r>
            <a:endParaRPr lang="en-CA" sz="2400"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 panose="020F0302020204030204"/>
              <a:buChar char="•"/>
            </a:pPr>
            <a:r>
              <a:rPr lang="en-CA" sz="2400">
                <a:latin typeface="Calibri Light"/>
                <a:cs typeface="Calibri Light"/>
              </a:rPr>
              <a:t>Confounds as features or not</a:t>
            </a:r>
          </a:p>
          <a:p>
            <a:pPr marL="914400" lvl="1" indent="-457200">
              <a:lnSpc>
                <a:spcPct val="150000"/>
              </a:lnSpc>
              <a:buFont typeface="Arial" panose="020F0302020204030204"/>
              <a:buChar char="•"/>
            </a:pPr>
            <a:r>
              <a:rPr lang="en-CA" sz="2400">
                <a:latin typeface="Calibri Light"/>
                <a:cs typeface="Calibri Light"/>
              </a:rPr>
              <a:t>60 continuous time slices were isolated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61392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FEATURE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EXTRACTION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407D39-EEAC-40E0-B851-9DA5BB4305D3}"/>
              </a:ext>
            </a:extLst>
          </p:cNvPr>
          <p:cNvSpPr>
            <a:spLocks noGrp="1"/>
          </p:cNvSpPr>
          <p:nvPr/>
        </p:nvSpPr>
        <p:spPr>
          <a:xfrm>
            <a:off x="318961" y="1549147"/>
            <a:ext cx="37587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Raw Voxel Data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6" name="Picture 5" descr="A picture containing building, game&#10;&#10;Description automatically generated">
            <a:extLst>
              <a:ext uri="{FF2B5EF4-FFF2-40B4-BE49-F238E27FC236}">
                <a16:creationId xmlns:a16="http://schemas.microsoft.com/office/drawing/2014/main" id="{757A0786-941F-49C4-8466-355035E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0" y="2391243"/>
            <a:ext cx="2743200" cy="31409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FB283-CD92-4CB4-9D33-CE2D44E269D0}"/>
              </a:ext>
            </a:extLst>
          </p:cNvPr>
          <p:cNvSpPr txBox="1"/>
          <p:nvPr/>
        </p:nvSpPr>
        <p:spPr>
          <a:xfrm>
            <a:off x="3147465" y="6228169"/>
            <a:ext cx="58923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Fun Fact: 45 GB of data was produced for each combination </a:t>
            </a:r>
          </a:p>
        </p:txBody>
      </p:sp>
      <p:pic>
        <p:nvPicPr>
          <p:cNvPr id="4" name="Picture 6" descr="A picture containing colorful, shirt&#10;&#10;Description automatically generated">
            <a:extLst>
              <a:ext uri="{FF2B5EF4-FFF2-40B4-BE49-F238E27FC236}">
                <a16:creationId xmlns:a16="http://schemas.microsoft.com/office/drawing/2014/main" id="{E1D72429-29F8-42E7-A81B-9924AF300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507" y="3580696"/>
            <a:ext cx="3889571" cy="25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57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5039984" y="1712752"/>
            <a:ext cx="6424972" cy="38207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fontAlgn="base">
              <a:lnSpc>
                <a:spcPct val="150000"/>
              </a:lnSpc>
            </a:pPr>
            <a:endParaRPr lang="en-US" sz="20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CA" sz="2400">
                <a:latin typeface="Calibri Light"/>
                <a:cs typeface="Calibri Light"/>
              </a:rPr>
              <a:t>Fourier Transform</a:t>
            </a:r>
            <a:endParaRPr lang="en-US" sz="2400">
              <a:ea typeface="+mn-lt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Iterate over 3-D images and do a 3-D FFT for each time slice/index</a:t>
            </a:r>
            <a:endParaRPr lang="en-US" sz="2400">
              <a:ea typeface="+mn-lt"/>
              <a:cs typeface="+mn-lt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Iterate over 4-D image and do a 4-D FFT over the whole thing (ended up being the same size as 3-D, because math)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61392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FEATURE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EXTRACTION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407D39-EEAC-40E0-B851-9DA5BB4305D3}"/>
              </a:ext>
            </a:extLst>
          </p:cNvPr>
          <p:cNvSpPr>
            <a:spLocks noGrp="1"/>
          </p:cNvSpPr>
          <p:nvPr/>
        </p:nvSpPr>
        <p:spPr>
          <a:xfrm>
            <a:off x="318961" y="1549147"/>
            <a:ext cx="37587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5B80290-A085-4CFA-AA8C-9D0A9DC62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0" y="2359505"/>
            <a:ext cx="4624598" cy="308306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829CFC-736B-4644-924C-44105936F78C}"/>
              </a:ext>
            </a:extLst>
          </p:cNvPr>
          <p:cNvSpPr>
            <a:spLocks noGrp="1"/>
          </p:cNvSpPr>
          <p:nvPr/>
        </p:nvSpPr>
        <p:spPr>
          <a:xfrm>
            <a:off x="747839" y="1553193"/>
            <a:ext cx="37587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Fast Fourier Transform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A03E1-AFB6-4BD1-9661-7095606DC9BC}"/>
              </a:ext>
            </a:extLst>
          </p:cNvPr>
          <p:cNvSpPr txBox="1"/>
          <p:nvPr/>
        </p:nvSpPr>
        <p:spPr>
          <a:xfrm>
            <a:off x="2075270" y="6214682"/>
            <a:ext cx="8144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Fun Fact: With only 10 time slices there are 28 </a:t>
            </a:r>
            <a:r>
              <a:rPr lang="en-US" b="1"/>
              <a:t>Billion</a:t>
            </a:r>
            <a:r>
              <a:rPr lang="en-US"/>
              <a:t> data points in the feature array</a:t>
            </a:r>
          </a:p>
        </p:txBody>
      </p:sp>
    </p:spTree>
    <p:extLst>
      <p:ext uri="{BB962C8B-B14F-4D97-AF65-F5344CB8AC3E}">
        <p14:creationId xmlns:p14="http://schemas.microsoft.com/office/powerpoint/2010/main" val="2822423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5789045" y="2248143"/>
            <a:ext cx="585178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CA" sz="2400">
                <a:latin typeface="Calibri Light"/>
                <a:ea typeface="+mn-lt"/>
                <a:cs typeface="Calibri Light"/>
              </a:rPr>
              <a:t>Extract Signals from ROI in Brain Parcellations:</a:t>
            </a:r>
          </a:p>
          <a:p>
            <a:pPr marL="800100" lvl="1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Use the Harvard-Oxford Atlas to define  ROI</a:t>
            </a:r>
          </a:p>
          <a:p>
            <a:pPr marL="800100" lvl="1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Extract Signals from ROI</a:t>
            </a:r>
          </a:p>
          <a:p>
            <a:pPr marL="800100" lvl="1" indent="-342900" algn="just">
              <a:buFont typeface="Arial"/>
              <a:buChar char="•"/>
            </a:pPr>
            <a:endParaRPr lang="en-CA" sz="2400">
              <a:latin typeface="Calibri Light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61392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FEATURE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EXTRACTION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407D39-EEAC-40E0-B851-9DA5BB4305D3}"/>
              </a:ext>
            </a:extLst>
          </p:cNvPr>
          <p:cNvSpPr>
            <a:spLocks noGrp="1"/>
          </p:cNvSpPr>
          <p:nvPr/>
        </p:nvSpPr>
        <p:spPr>
          <a:xfrm>
            <a:off x="318961" y="1549147"/>
            <a:ext cx="37587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829CFC-736B-4644-924C-44105936F78C}"/>
              </a:ext>
            </a:extLst>
          </p:cNvPr>
          <p:cNvSpPr>
            <a:spLocks noGrp="1"/>
          </p:cNvSpPr>
          <p:nvPr/>
        </p:nvSpPr>
        <p:spPr>
          <a:xfrm>
            <a:off x="747839" y="1553193"/>
            <a:ext cx="5008076" cy="8337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Functional Connectivity (Part 1)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BAF465D-91B9-46EC-8446-4D3D7797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61" y="4135433"/>
            <a:ext cx="4533013" cy="1865290"/>
          </a:xfrm>
          <a:prstGeom prst="rect">
            <a:avLst/>
          </a:prstGeom>
        </p:spPr>
      </p:pic>
      <p:pic>
        <p:nvPicPr>
          <p:cNvPr id="7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39B2B205-2167-4648-80CD-E9D2D0748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18" y="2049852"/>
            <a:ext cx="4917687" cy="41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54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5789045" y="2248143"/>
            <a:ext cx="585178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CA" sz="2400">
                <a:latin typeface="Calibri Light"/>
                <a:ea typeface="+mn-lt"/>
                <a:cs typeface="Calibri Light"/>
              </a:rPr>
              <a:t>Compute functional connectivity between ROI:</a:t>
            </a:r>
          </a:p>
          <a:p>
            <a:pPr marL="800100" lvl="1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Correlation, Partial Correlation, and Tangential</a:t>
            </a:r>
          </a:p>
          <a:p>
            <a:pPr marL="800100" lvl="1" indent="-342900" algn="just">
              <a:buFont typeface="Arial"/>
              <a:buChar char="•"/>
            </a:pPr>
            <a:endParaRPr lang="en-CA" sz="2400">
              <a:latin typeface="Calibri Light"/>
              <a:cs typeface="Calibri Light"/>
            </a:endParaRPr>
          </a:p>
          <a:p>
            <a:pPr marL="800100" lvl="1" indent="-342900" algn="just">
              <a:buFont typeface="Arial"/>
              <a:buChar char="•"/>
            </a:pPr>
            <a:endParaRPr lang="en-CA" sz="2400">
              <a:latin typeface="Calibri Light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61392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FEATURE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EXTRACTION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407D39-EEAC-40E0-B851-9DA5BB4305D3}"/>
              </a:ext>
            </a:extLst>
          </p:cNvPr>
          <p:cNvSpPr>
            <a:spLocks noGrp="1"/>
          </p:cNvSpPr>
          <p:nvPr/>
        </p:nvSpPr>
        <p:spPr>
          <a:xfrm>
            <a:off x="318961" y="1549147"/>
            <a:ext cx="37587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829CFC-736B-4644-924C-44105936F78C}"/>
              </a:ext>
            </a:extLst>
          </p:cNvPr>
          <p:cNvSpPr>
            <a:spLocks noGrp="1"/>
          </p:cNvSpPr>
          <p:nvPr/>
        </p:nvSpPr>
        <p:spPr>
          <a:xfrm>
            <a:off x="747839" y="1553193"/>
            <a:ext cx="5008076" cy="8337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Functional Connectivity (Part 2)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8" descr="A picture containing sitting&#10;&#10;Description automatically generated">
            <a:extLst>
              <a:ext uri="{FF2B5EF4-FFF2-40B4-BE49-F238E27FC236}">
                <a16:creationId xmlns:a16="http://schemas.microsoft.com/office/drawing/2014/main" id="{22CAFF81-BFC8-4AF8-8E21-D91A8EA4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274836"/>
            <a:ext cx="5131419" cy="4138988"/>
          </a:xfrm>
          <a:prstGeom prst="rect">
            <a:avLst/>
          </a:prstGeom>
        </p:spPr>
      </p:pic>
      <p:pic>
        <p:nvPicPr>
          <p:cNvPr id="6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973637-4710-4FB4-88A0-811AF63AB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760" y="3977216"/>
            <a:ext cx="4648200" cy="19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5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61392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MODELS &amp;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PERFORMANCE</a:t>
            </a:r>
            <a:endParaRPr lang="en-US" sz="3200" b="1">
              <a:latin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407D39-EEAC-40E0-B851-9DA5BB4305D3}"/>
              </a:ext>
            </a:extLst>
          </p:cNvPr>
          <p:cNvSpPr>
            <a:spLocks noGrp="1"/>
          </p:cNvSpPr>
          <p:nvPr/>
        </p:nvSpPr>
        <p:spPr>
          <a:xfrm>
            <a:off x="318961" y="1549147"/>
            <a:ext cx="37587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84930-413F-4EA7-BEF1-9425763F60D6}"/>
              </a:ext>
            </a:extLst>
          </p:cNvPr>
          <p:cNvSpPr txBox="1"/>
          <p:nvPr/>
        </p:nvSpPr>
        <p:spPr>
          <a:xfrm>
            <a:off x="254519" y="1245511"/>
            <a:ext cx="1160689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STANDARDIZE – In extracting features using nilearn, there is a way to standardize the input signal. Strategy to standardize the signal. ‘zscore’: the signal is z-scored. Timeseries are shifted to zero mean and scaled to unit variance. When set to 'True' the signal is z-scored</a:t>
            </a:r>
          </a:p>
          <a:p>
            <a:pPr marL="342900" indent="-342900" algn="just">
              <a:buFont typeface="Arial"/>
              <a:buChar char="•"/>
            </a:pPr>
            <a:endParaRPr lang="en-CA" sz="2400">
              <a:latin typeface="Calibri Light"/>
              <a:cs typeface="Calibri Light"/>
            </a:endParaRPr>
          </a:p>
          <a:p>
            <a:pPr marL="342900" indent="-342900" algn="just">
              <a:buFont typeface="Arial"/>
              <a:buChar char="•"/>
            </a:pPr>
            <a:endParaRPr lang="en-CA" sz="2400">
              <a:latin typeface="Calibri Light"/>
              <a:cs typeface="Calibri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CONFOUNDS MASKING – Confounds in fMRI are the signals that are non-neuronal. These can be attributed to a subject's movements and other physiological changes during an MRI. We learnt from Dr. Dickie about the 36 confound variables usually used. There are 3 translational confounds, 3 rotational confounds, 3 global signals (csf , white matter &amp; global signal). When the mask is passed over the confounds, it removes them from the dataset. </a:t>
            </a:r>
          </a:p>
          <a:p>
            <a:pPr algn="just"/>
            <a:endParaRPr lang="en-CA" sz="240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9671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869598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MODELS &amp;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PERFORMANCE (Contd')</a:t>
            </a:r>
            <a:endParaRPr lang="en-US" sz="3200" b="1">
              <a:latin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FA1FB-4C62-4407-AC38-4BC185A22B9E}"/>
              </a:ext>
            </a:extLst>
          </p:cNvPr>
          <p:cNvSpPr txBox="1"/>
          <p:nvPr/>
        </p:nvSpPr>
        <p:spPr>
          <a:xfrm>
            <a:off x="254519" y="1245511"/>
            <a:ext cx="10393707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The dataset was split into the following 4 conditions and each data set was run through the models</a:t>
            </a:r>
          </a:p>
          <a:p>
            <a:pPr marL="800100" lvl="1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STANDARDIZE = TRUE, CONFOUNDS MASKED</a:t>
            </a:r>
          </a:p>
          <a:p>
            <a:pPr marL="800100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STANDARDIZE = FALSE, CONFOUNDS MASKED</a:t>
            </a:r>
            <a:endParaRPr lang="en-CA" sz="2400">
              <a:latin typeface="Calibri Light"/>
              <a:ea typeface="+mn-lt"/>
              <a:cs typeface="Calibri Light"/>
            </a:endParaRPr>
          </a:p>
          <a:p>
            <a:pPr marL="800100" lvl="1" indent="-342900" algn="just">
              <a:buFont typeface="Arial,Sans-Serif"/>
              <a:buChar char="•"/>
            </a:pPr>
            <a:r>
              <a:rPr lang="en-CA" sz="2400">
                <a:latin typeface="Calibri Light"/>
                <a:cs typeface="Calibri Light"/>
              </a:rPr>
              <a:t>STANDARDIZE = TRUE, CONFOUNDS UNMASKED</a:t>
            </a:r>
            <a:endParaRPr lang="en-US" sz="2400">
              <a:ea typeface="+mn-lt"/>
              <a:cs typeface="+mn-lt"/>
            </a:endParaRPr>
          </a:p>
          <a:p>
            <a:pPr marL="800100" indent="-342900" algn="just">
              <a:buFont typeface="Arial,Sans-Serif"/>
              <a:buChar char="•"/>
            </a:pPr>
            <a:r>
              <a:rPr lang="en-CA" sz="2400">
                <a:latin typeface="Calibri Light"/>
                <a:cs typeface="Calibri Light"/>
              </a:rPr>
              <a:t>STANDARDIZE = FALSE, CONFOUNDS UNMASKED</a:t>
            </a:r>
            <a:endParaRPr lang="en-CA"/>
          </a:p>
          <a:p>
            <a:pPr marL="800100" lvl="1" indent="-342900" algn="just">
              <a:buFont typeface="Arial"/>
              <a:buChar char="•"/>
            </a:pPr>
            <a:endParaRPr lang="en-CA" sz="2400">
              <a:latin typeface="Calibri Light"/>
              <a:cs typeface="Calibri Light"/>
            </a:endParaRPr>
          </a:p>
          <a:p>
            <a:pPr marL="800100" lvl="1" indent="-342900" algn="just">
              <a:buFont typeface="Arial"/>
              <a:buChar char="•"/>
            </a:pPr>
            <a:endParaRPr lang="en-CA" sz="2400">
              <a:latin typeface="Calibri Light"/>
              <a:cs typeface="Calibri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The traditional models used are, </a:t>
            </a:r>
          </a:p>
          <a:p>
            <a:pPr marL="800100" lvl="1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Logistic Regression</a:t>
            </a:r>
          </a:p>
          <a:p>
            <a:pPr marL="800100" lvl="1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Gaussian NB</a:t>
            </a:r>
          </a:p>
          <a:p>
            <a:pPr marL="800100" lvl="1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K-Neighbours, &amp;</a:t>
            </a:r>
          </a:p>
          <a:p>
            <a:pPr marL="800100" lvl="1" indent="-342900" algn="just">
              <a:buFont typeface="Arial"/>
              <a:buChar char="•"/>
            </a:pPr>
            <a:r>
              <a:rPr lang="en-CA" sz="2400">
                <a:latin typeface="Calibri Light"/>
                <a:cs typeface="Calibri Light"/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065025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735245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MODELS &amp;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PERFORMANCE (Raw Voxels)</a:t>
            </a:r>
            <a:endParaRPr lang="en-US" sz="3200" b="1">
              <a:latin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407D39-EEAC-40E0-B851-9DA5BB4305D3}"/>
              </a:ext>
            </a:extLst>
          </p:cNvPr>
          <p:cNvSpPr>
            <a:spLocks noGrp="1"/>
          </p:cNvSpPr>
          <p:nvPr/>
        </p:nvSpPr>
        <p:spPr>
          <a:xfrm>
            <a:off x="318961" y="1549147"/>
            <a:ext cx="37587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7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333890D-8214-48C0-898D-9B739B85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83" y="867397"/>
            <a:ext cx="9308926" cy="55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7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792395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MODELS &amp;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PERFORMANCE (Raw Voxels Cont'd)</a:t>
            </a:r>
            <a:endParaRPr lang="en-US" sz="3200" b="1">
              <a:latin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2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A3EA18E-231B-464A-A8A0-CD4F17A6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4" y="1462383"/>
            <a:ext cx="5770322" cy="3453068"/>
          </a:xfrm>
          <a:prstGeom prst="rect">
            <a:avLst/>
          </a:prstGeom>
        </p:spPr>
      </p:pic>
      <p:pic>
        <p:nvPicPr>
          <p:cNvPr id="4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823C7ADF-7FF6-47E5-B8BA-D570C15FF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32" y="1462383"/>
            <a:ext cx="6020842" cy="35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08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828490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MODELS &amp;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PERFORMANCE (Raw Voxels Cont'd)</a:t>
            </a:r>
            <a:endParaRPr lang="en-US" sz="3200" b="1">
              <a:latin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5C5F55C-47EC-45DE-AA57-AE852F26E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3" y="1437689"/>
            <a:ext cx="5770323" cy="3523338"/>
          </a:xfrm>
          <a:prstGeom prst="rect">
            <a:avLst/>
          </a:prstGeom>
        </p:spPr>
      </p:pic>
      <p:pic>
        <p:nvPicPr>
          <p:cNvPr id="12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36E75208-3A0D-45A3-8500-02F1C308B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21" y="1542071"/>
            <a:ext cx="5603309" cy="341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What is BOLD MRI Imaging?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355602" y="778450"/>
            <a:ext cx="4738291" cy="604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lood </a:t>
            </a: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xygen </a:t>
            </a: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evel </a:t>
            </a: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ependent functional </a:t>
            </a: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agnetic </a:t>
            </a: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esonance </a:t>
            </a:r>
            <a:r>
              <a:rPr lang="en-US" sz="20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maging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Uses oxygenation of blood flow in the brain to give </a:t>
            </a:r>
            <a:r>
              <a:rPr lang="en-US" sz="2000" u="sng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contrast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images.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Allows us to pinpoint areas of neurological activity – neurons need oxygen to fire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Lots of noise in the signal, BOLD activity is relative to other less-active parts of the brain, not absolute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E56F1-0106-4B0D-8748-58B77D18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87" y="558558"/>
            <a:ext cx="6070060" cy="2503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E97568-9DD4-41B4-98EC-F22F987C1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87" y="3691962"/>
            <a:ext cx="6066046" cy="2400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928826-9A14-4885-B3CE-838E8D2B6083}"/>
              </a:ext>
            </a:extLst>
          </p:cNvPr>
          <p:cNvSpPr txBox="1"/>
          <p:nvPr/>
        </p:nvSpPr>
        <p:spPr>
          <a:xfrm>
            <a:off x="7256833" y="3106938"/>
            <a:ext cx="329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Anatomy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D3DB-CEE1-4D66-9789-99F9EDBA5D67}"/>
              </a:ext>
            </a:extLst>
          </p:cNvPr>
          <p:cNvSpPr txBox="1"/>
          <p:nvPr/>
        </p:nvSpPr>
        <p:spPr>
          <a:xfrm>
            <a:off x="7256833" y="6068060"/>
            <a:ext cx="329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BOLD Image</a:t>
            </a:r>
          </a:p>
        </p:txBody>
      </p:sp>
    </p:spTree>
    <p:extLst>
      <p:ext uri="{BB962C8B-B14F-4D97-AF65-F5344CB8AC3E}">
        <p14:creationId xmlns:p14="http://schemas.microsoft.com/office/powerpoint/2010/main" val="2288620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869598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MODELS &amp;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PERFORMANCE (Raw Voxels Cont'd)</a:t>
            </a:r>
            <a:endParaRPr lang="en-US" sz="3200" b="1">
              <a:latin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2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C79E6C0-77E6-4488-8F1D-C984A95A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72" y="965109"/>
            <a:ext cx="9152350" cy="56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1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869598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MODELS &amp;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PERFORMANCE (Connectomes)</a:t>
            </a:r>
            <a:endParaRPr lang="en-US" sz="3200" b="1">
              <a:latin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1D2CC0-B63F-4898-8B88-8DB4D131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5" y="1244844"/>
            <a:ext cx="11448788" cy="50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5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61392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MODELS &amp;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PERFORMANCE (Cont'd)</a:t>
            </a:r>
            <a:endParaRPr lang="en-US" sz="3200" b="1">
              <a:latin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D3B0DD-E663-463B-B53C-204AB894FEE8}"/>
              </a:ext>
            </a:extLst>
          </p:cNvPr>
          <p:cNvGrpSpPr/>
          <p:nvPr/>
        </p:nvGrpSpPr>
        <p:grpSpPr>
          <a:xfrm>
            <a:off x="1040163" y="1950518"/>
            <a:ext cx="4327888" cy="3574578"/>
            <a:chOff x="4135367" y="2060771"/>
            <a:chExt cx="4327888" cy="35745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472F28-BF6E-4694-81C9-A408B4DC0A33}"/>
                </a:ext>
              </a:extLst>
            </p:cNvPr>
            <p:cNvSpPr txBox="1"/>
            <p:nvPr/>
          </p:nvSpPr>
          <p:spPr>
            <a:xfrm>
              <a:off x="4138739" y="2060771"/>
              <a:ext cx="41255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Convolutional Neural Net</a:t>
              </a:r>
              <a:endParaRPr lang="en-US" sz="2800">
                <a:cs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6C52B8-A71A-4033-8DE8-7C4BDA538C52}"/>
                </a:ext>
              </a:extLst>
            </p:cNvPr>
            <p:cNvSpPr txBox="1"/>
            <p:nvPr/>
          </p:nvSpPr>
          <p:spPr>
            <a:xfrm>
              <a:off x="4135367" y="2803805"/>
              <a:ext cx="4327888" cy="28315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/>
                <a:t>4 Hidden Layers</a:t>
              </a:r>
              <a:endParaRPr lang="en-US" sz="2000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Operating on Raw Voxels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5 fold cross validation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1000 epochs per fold, with early stop</a:t>
              </a:r>
            </a:p>
            <a:p>
              <a:endParaRPr lang="en-US" sz="2000">
                <a:cs typeface="Calibri"/>
              </a:endParaRPr>
            </a:p>
            <a:p>
              <a:endParaRPr lang="en-US" sz="2000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Average Train Accuracy: 100%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Average Validation Accuracy: 53.33%</a:t>
              </a:r>
            </a:p>
            <a:p>
              <a:endParaRPr lang="en-US">
                <a:cs typeface="Calibr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884AF-DE35-416D-8C6F-2884D97E014C}"/>
              </a:ext>
            </a:extLst>
          </p:cNvPr>
          <p:cNvGrpSpPr/>
          <p:nvPr/>
        </p:nvGrpSpPr>
        <p:grpSpPr>
          <a:xfrm>
            <a:off x="6637153" y="1950517"/>
            <a:ext cx="4368348" cy="3574578"/>
            <a:chOff x="4135367" y="2060771"/>
            <a:chExt cx="4368348" cy="35745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053F9C-EE6B-41D7-BF0E-3F8AB87D61AC}"/>
                </a:ext>
              </a:extLst>
            </p:cNvPr>
            <p:cNvSpPr txBox="1"/>
            <p:nvPr/>
          </p:nvSpPr>
          <p:spPr>
            <a:xfrm>
              <a:off x="4138739" y="2060771"/>
              <a:ext cx="4125587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Long-Short Term Memory</a:t>
              </a:r>
            </a:p>
            <a:p>
              <a:r>
                <a:rPr lang="en-US" sz="2800">
                  <a:cs typeface="Calibri"/>
                </a:rPr>
                <a:t>Recurrent Neural Net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D2F161-8875-4299-9C3E-A9EA52744705}"/>
                </a:ext>
              </a:extLst>
            </p:cNvPr>
            <p:cNvSpPr txBox="1"/>
            <p:nvPr/>
          </p:nvSpPr>
          <p:spPr>
            <a:xfrm>
              <a:off x="4135367" y="2803805"/>
              <a:ext cx="4368348" cy="28315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endParaRPr lang="en-US" sz="2000"/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Operating on Raw Voxels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5 fold cross validation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1000 epochs per fold</a:t>
              </a:r>
              <a:r>
                <a:rPr lang="en-US" sz="2000">
                  <a:ea typeface="+mn-lt"/>
                  <a:cs typeface="+mn-lt"/>
                </a:rPr>
                <a:t>, with early stop</a:t>
              </a:r>
            </a:p>
            <a:p>
              <a:endParaRPr lang="en-US" sz="2000">
                <a:cs typeface="Calibri"/>
              </a:endParaRPr>
            </a:p>
            <a:p>
              <a:endParaRPr lang="en-US" sz="2000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Average Train Accuracy: ???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>
                  <a:cs typeface="Calibri"/>
                </a:rPr>
                <a:t>Average Validation Accuracy: ???</a:t>
              </a:r>
            </a:p>
            <a:p>
              <a:endParaRPr lang="en-US">
                <a:cs typeface="Calibri"/>
              </a:endParaRPr>
            </a:p>
          </p:txBody>
        </p:sp>
      </p:grp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A0D1B97-DC6D-492C-897E-A7DCB09F92EE}"/>
              </a:ext>
            </a:extLst>
          </p:cNvPr>
          <p:cNvSpPr/>
          <p:nvPr/>
        </p:nvSpPr>
        <p:spPr>
          <a:xfrm>
            <a:off x="2964575" y="4002295"/>
            <a:ext cx="485522" cy="552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CC79FAB-4E9E-4157-8049-0E04BF910873}"/>
              </a:ext>
            </a:extLst>
          </p:cNvPr>
          <p:cNvSpPr/>
          <p:nvPr/>
        </p:nvSpPr>
        <p:spPr>
          <a:xfrm>
            <a:off x="8581796" y="4002294"/>
            <a:ext cx="485522" cy="552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8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5" y="193675"/>
            <a:ext cx="61392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>
                <a:solidFill>
                  <a:srgbClr val="000000"/>
                </a:solidFill>
                <a:latin typeface="Calibri Light"/>
                <a:cs typeface="Calibri Light"/>
              </a:rPr>
              <a:t>RESULTS &amp; </a:t>
            </a:r>
            <a:r>
              <a:rPr lang="en-US" sz="3200" b="1">
                <a:solidFill>
                  <a:srgbClr val="000000"/>
                </a:solidFill>
                <a:latin typeface="Calibri Light"/>
                <a:cs typeface="Calibri Light"/>
              </a:rPr>
              <a:t>FUTURE WORK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2F161-8875-4299-9C3E-A9EA52744705}"/>
              </a:ext>
            </a:extLst>
          </p:cNvPr>
          <p:cNvSpPr txBox="1"/>
          <p:nvPr/>
        </p:nvSpPr>
        <p:spPr>
          <a:xfrm>
            <a:off x="6637153" y="2693551"/>
            <a:ext cx="4368348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38B65-468F-490E-A2B0-9DB3DE43E2DC}"/>
              </a:ext>
            </a:extLst>
          </p:cNvPr>
          <p:cNvSpPr txBox="1"/>
          <p:nvPr/>
        </p:nvSpPr>
        <p:spPr>
          <a:xfrm>
            <a:off x="254000" y="904374"/>
            <a:ext cx="1118235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 Light"/>
                <a:cs typeface="Calibri Light"/>
              </a:rPr>
              <a:t>RESULTS</a:t>
            </a:r>
            <a:endParaRPr lang="en-US"/>
          </a:p>
          <a:p>
            <a:endParaRPr lang="en-US" sz="2000" b="1"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Calibri Light"/>
              </a:rPr>
              <a:t>Based on our approach to feature extraction and model building, we achieved an accuracy of 58% in classifying sleep deprivation</a:t>
            </a:r>
          </a:p>
          <a:p>
            <a:pPr marL="742950" lvl="1" indent="-285750">
              <a:buFont typeface="Arial"/>
              <a:buChar char="•"/>
            </a:pPr>
            <a:endParaRPr lang="en-US" sz="2000">
              <a:latin typeface="Calibri Ligh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Calibri"/>
              </a:rPr>
              <a:t>Lessons learnt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latin typeface="Calibri Light"/>
                <a:cs typeface="Calibri"/>
              </a:rPr>
              <a:t>The role of confounds in building a classifier couldn't be explained objectively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latin typeface="Calibri Light"/>
                <a:cs typeface="Calibri"/>
              </a:rPr>
              <a:t>This is hard </a:t>
            </a:r>
          </a:p>
          <a:p>
            <a:pPr marL="742950" lvl="1" indent="-285750">
              <a:buFont typeface="Arial"/>
              <a:buChar char="•"/>
            </a:pPr>
            <a:endParaRPr lang="en-US" sz="2000">
              <a:latin typeface="Calibri Light"/>
              <a:cs typeface="Calibri"/>
            </a:endParaRPr>
          </a:p>
          <a:p>
            <a:r>
              <a:rPr lang="en-US" sz="2000" b="1">
                <a:latin typeface="Calibri Light"/>
                <a:cs typeface="Calibri"/>
              </a:rPr>
              <a:t>FUTURE WORK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Calibri Light"/>
                <a:ea typeface="+mn-lt"/>
                <a:cs typeface="+mn-lt"/>
              </a:rPr>
              <a:t>Explore better/other features or methods that may reduce noise, ex. mask off Regions of Interest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Calibri Light"/>
                <a:ea typeface="+mn-lt"/>
                <a:cs typeface="+mn-lt"/>
              </a:rPr>
              <a:t>More detailed analysis of which Regions of Interest are better correlated to sleep deprivation, ex. ROI related to the Default Mode Network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Calibri Light"/>
                <a:ea typeface="+mn-lt"/>
                <a:cs typeface="+mn-lt"/>
              </a:rPr>
              <a:t>Investigate the effect of sleep deprivation on global signal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Calibri Light"/>
                <a:ea typeface="+mn-lt"/>
                <a:cs typeface="+mn-lt"/>
              </a:rPr>
              <a:t>Deep dive into FFT exploration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Calibri Light"/>
                <a:ea typeface="+mn-lt"/>
                <a:cs typeface="+mn-lt"/>
              </a:rPr>
              <a:t>Advanced PCA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Calibri Light"/>
                <a:cs typeface="Calibri"/>
              </a:rPr>
              <a:t>Explore reaction-time in BOLD response</a:t>
            </a:r>
          </a:p>
          <a:p>
            <a:pPr marL="342900" indent="-342900">
              <a:buFont typeface="Arial"/>
              <a:buChar char="•"/>
            </a:pPr>
            <a:endParaRPr lang="en-US" sz="2000" b="1">
              <a:latin typeface="Calibri Light"/>
              <a:cs typeface="Calibri"/>
            </a:endParaRPr>
          </a:p>
        </p:txBody>
      </p:sp>
      <p:pic>
        <p:nvPicPr>
          <p:cNvPr id="7" name="Graphic 13" descr="Crying face outline">
            <a:extLst>
              <a:ext uri="{FF2B5EF4-FFF2-40B4-BE49-F238E27FC236}">
                <a16:creationId xmlns:a16="http://schemas.microsoft.com/office/drawing/2014/main" id="{C09E128C-7516-4738-83E5-2391350A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1550" y="2984500"/>
            <a:ext cx="666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SOURCE DATA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6D31EB-7A9E-49B9-9A2B-2A28B70B0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50" y="1682915"/>
            <a:ext cx="5301611" cy="2887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252196" y="992546"/>
            <a:ext cx="6148604" cy="4522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Stockholm Sleepy Brain Study: Effects of Sleep Deprivation on Cognitive and Emotional Processing in Young and Old</a:t>
            </a:r>
          </a:p>
          <a:p>
            <a:pPr algn="ctr" fontAlgn="base">
              <a:lnSpc>
                <a:spcPct val="150000"/>
              </a:lnSpc>
            </a:pPr>
            <a:endParaRPr lang="en-US" b="1" dirty="0">
              <a:latin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Available from </a:t>
            </a:r>
            <a:r>
              <a:rPr lang="en-CA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OpenNeuro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CA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neuroinformatics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database under creative commons CCO license (public domain)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Chosen to align with Dr. Dickie’s interest in identifying whether there are visible changes in the brain (and in the fMRI images) when a subject is sleep deprived vs not sleep deprived</a:t>
            </a:r>
          </a:p>
        </p:txBody>
      </p:sp>
    </p:spTree>
    <p:extLst>
      <p:ext uri="{BB962C8B-B14F-4D97-AF65-F5344CB8AC3E}">
        <p14:creationId xmlns:p14="http://schemas.microsoft.com/office/powerpoint/2010/main" val="332075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6057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MACHINE LEARNING APPLICATION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252196" y="992546"/>
            <a:ext cx="6148604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Use Machine Learning techniques to explore the BOLD fMRI data and to build a classifier based on the sleep deprivation metadata for each subject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Success or failure of this classifier will help quantify whether identifiable changes exist in the brain (or at least in the BOLD fMRI images) when a subject is sleep deprived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Insights can be applied to broader work at CAMH involving the correlation of sleep quality/disruption with mental illness</a:t>
            </a:r>
          </a:p>
        </p:txBody>
      </p:sp>
      <p:pic>
        <p:nvPicPr>
          <p:cNvPr id="2052" name="Picture 4" descr="What's So Deep (and Powerful) About Deep Learning?">
            <a:extLst>
              <a:ext uri="{FF2B5EF4-FFF2-40B4-BE49-F238E27FC236}">
                <a16:creationId xmlns:a16="http://schemas.microsoft.com/office/drawing/2014/main" id="{E133C31A-2B15-496B-9CBD-8F2E5E82A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8" r="12867"/>
          <a:stretch/>
        </p:blipFill>
        <p:spPr bwMode="auto">
          <a:xfrm>
            <a:off x="7172960" y="1869440"/>
            <a:ext cx="4488446" cy="2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3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252196" y="903549"/>
            <a:ext cx="11687608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Identify sleep deprivation/sleep states and whether these changes can be identified using focused feature engineering and machine learning modelling</a:t>
            </a:r>
          </a:p>
          <a:p>
            <a:pPr algn="just" fontAlgn="base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just" fontAlgn="base">
              <a:lnSpc>
                <a:spcPct val="150000"/>
              </a:lnSpc>
              <a:buAutoNum type="arabicPeriod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 a binary classifier that identifies whether a subject is sleep deprived or not based on the BOLD fMRI scans.</a:t>
            </a:r>
          </a:p>
          <a:p>
            <a:pPr algn="just" fontAlgn="base"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	a.	Pre-process/clean the data and engineer any necessary features to support this.</a:t>
            </a:r>
          </a:p>
          <a:p>
            <a:pPr algn="just" fontAlgn="base"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	b.	Run both traditional and deep learning machine learning algorithms and choose the best 	classifier based on specific scoring metrics.</a:t>
            </a:r>
          </a:p>
          <a:p>
            <a:pPr algn="just" fontAlgn="base">
              <a:lnSpc>
                <a:spcPct val="150000"/>
              </a:lnSpc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2.	Engineer frequency-domain features via a Fourier transform on the time series of BOLD fMRI scans. Develop and assess a binary classifier using these features to determine whether certain specific frequencies (noted in the “BOLD signatures of sleep”  paper) correlate with different sleep states.</a:t>
            </a:r>
          </a:p>
          <a:p>
            <a:pPr algn="just" fontAlgn="base">
              <a:lnSpc>
                <a:spcPct val="150000"/>
              </a:lnSpc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 </a:t>
            </a:r>
            <a:r>
              <a:rPr lang="en-US" sz="3200" b="1" i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STATEMENT</a:t>
            </a:r>
            <a:endParaRPr lang="en-CA" sz="3200" b="1"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0C67C-E083-4A5F-A202-41202FF6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9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THE DATASET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252196" y="992546"/>
            <a:ext cx="6148604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BOLD fMRI imaging data for 86 subjects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Each subject performs 5 tasks &gt; BOLD MRI image for each one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Imaged over two sessions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Session a) Subject had a normal night’s sleep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Session b) Subject was sleep deprived (only 3 hours of sleep)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Total: 86 subjects x 5 tasks x 2 sessions = 860 BOLD MRI image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4E57F-36C6-4434-AD74-7B7D70AAE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5" r="39084"/>
          <a:stretch/>
        </p:blipFill>
        <p:spPr>
          <a:xfrm>
            <a:off x="6641813" y="778450"/>
            <a:ext cx="5297991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PREPROCESSING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1EE6-6D2A-4167-8D2D-64524AF0F7E7}"/>
              </a:ext>
            </a:extLst>
          </p:cNvPr>
          <p:cNvSpPr txBox="1"/>
          <p:nvPr/>
        </p:nvSpPr>
        <p:spPr>
          <a:xfrm>
            <a:off x="252196" y="992546"/>
            <a:ext cx="6382284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 required complex pre-processing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Dr. Dickie ran this on the Niagara Cluster, most powerful academic supercomputing cluster in Canada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Pre-processing involved spatial normalization of BOLD images to MNI (Montreal Neurological Institute) template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Standardizing shape and position of brains so that an x/y/z position in one scan is comparable to another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Confound signals extracted and initial mask files generated</a:t>
            </a:r>
          </a:p>
        </p:txBody>
      </p:sp>
      <p:pic>
        <p:nvPicPr>
          <p:cNvPr id="2" name="Picture 3" descr="A picture containing computer, electronics, building, indoor&#10;&#10;Description automatically generated">
            <a:extLst>
              <a:ext uri="{FF2B5EF4-FFF2-40B4-BE49-F238E27FC236}">
                <a16:creationId xmlns:a16="http://schemas.microsoft.com/office/drawing/2014/main" id="{A1F73C46-5788-440A-9CE8-21C07A2E9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18" y="878755"/>
            <a:ext cx="4766208" cy="2682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A9072-46F2-4FE5-AC7E-C604523319F9}"/>
              </a:ext>
            </a:extLst>
          </p:cNvPr>
          <p:cNvSpPr txBox="1"/>
          <p:nvPr/>
        </p:nvSpPr>
        <p:spPr>
          <a:xfrm>
            <a:off x="7672778" y="3673193"/>
            <a:ext cx="36048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The Niagara Cluster</a:t>
            </a:r>
          </a:p>
          <a:p>
            <a:pPr algn="ctr"/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2016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80,640 cores at 2.5 or 2.4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6 petaflops of processing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Handles hundred terabyte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74099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677A04-3374-4AE4-8B1E-E0149B1DE5B8}"/>
              </a:ext>
            </a:extLst>
          </p:cNvPr>
          <p:cNvSpPr txBox="1"/>
          <p:nvPr/>
        </p:nvSpPr>
        <p:spPr>
          <a:xfrm>
            <a:off x="252196" y="193675"/>
            <a:ext cx="577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3200" b="1" i="0" dirty="0">
                <a:solidFill>
                  <a:srgbClr val="000000"/>
                </a:solidFill>
                <a:effectLst/>
                <a:cs typeface="Calibri Light" panose="020F0302020204030204" pitchFamily="34" charset="0"/>
              </a:rPr>
              <a:t>THE BOLD FILES</a:t>
            </a:r>
            <a:endParaRPr lang="en-CA" sz="32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986F0-0377-48C1-A9ED-F8029262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34" y="6335112"/>
            <a:ext cx="1452465" cy="522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67AF9-0420-4C25-BF89-A030EBCB7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5016564"/>
            <a:ext cx="9204960" cy="1632958"/>
          </a:xfrm>
          <a:prstGeom prst="rect">
            <a:avLst/>
          </a:prstGeom>
        </p:spPr>
      </p:pic>
      <p:pic>
        <p:nvPicPr>
          <p:cNvPr id="6" name="Picture 5" descr="A picture containing screen, photo, monitor, room&#10;&#10;Description automatically generated">
            <a:extLst>
              <a:ext uri="{FF2B5EF4-FFF2-40B4-BE49-F238E27FC236}">
                <a16:creationId xmlns:a16="http://schemas.microsoft.com/office/drawing/2014/main" id="{735ECB33-D836-47E0-BA2A-F099AD74E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62" y="1747520"/>
            <a:ext cx="5467643" cy="2153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3D54A-F13B-48FE-9681-1BA0A12C1C38}"/>
              </a:ext>
            </a:extLst>
          </p:cNvPr>
          <p:cNvSpPr txBox="1"/>
          <p:nvPr/>
        </p:nvSpPr>
        <p:spPr>
          <a:xfrm>
            <a:off x="252195" y="778450"/>
            <a:ext cx="6168925" cy="470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Ranging from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150 MB 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to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450 MB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per BOLD image.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Raw data should be about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989 GB 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total.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4D files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x, y, z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dimensions: physical space and resolution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Range of sizes (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: 87-104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: 103-134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z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: 65-81)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dimension: time slice (static-MRI images taken at 3 second intervals)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Ranging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146 – 400 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time slices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33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1599</Words>
  <Application>Microsoft Office PowerPoint</Application>
  <PresentationFormat>Widescreen</PresentationFormat>
  <Paragraphs>214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Arial,Sans-Serif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THEMED NAME HERE</dc:title>
  <dc:creator>Viswesh Krishnamurthy</dc:creator>
  <cp:lastModifiedBy>Patrick Osborne</cp:lastModifiedBy>
  <cp:revision>1</cp:revision>
  <dcterms:created xsi:type="dcterms:W3CDTF">2020-07-15T23:50:26Z</dcterms:created>
  <dcterms:modified xsi:type="dcterms:W3CDTF">2020-09-12T13:57:46Z</dcterms:modified>
</cp:coreProperties>
</file>